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C64B2-435E-432A-97BA-E09059CDB9DD}" type="datetimeFigureOut">
              <a:rPr lang="fa-IR" smtClean="0"/>
              <a:pPr/>
              <a:t>11-18-37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8EA7-12E5-4D60-80A8-9EC7238FF0E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4" descr="C:\Documents and Settings\sadeghi2\Desktop\نمايشگاه 94\بروشور\بروشور\Untitled-1-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151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6000760" y="1071546"/>
            <a:ext cx="2928958" cy="464347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fa-I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پروژه خريد و نصب  تجهيزات اندازه گيري آنلاين گازهاي زيست </a:t>
            </a:r>
            <a:r>
              <a:rPr lang="fa-IR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محيطي </a:t>
            </a:r>
            <a:r>
              <a:rPr lang="fa-IR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CO,NOx,SO2</a:t>
            </a:r>
            <a:r>
              <a:rPr lang="fa-IR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r>
              <a:rPr lang="fa-IR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 بر روي دودكش </a:t>
            </a:r>
            <a:endParaRPr lang="fa-IR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ranNastaliq" pitchFamily="18" charset="0"/>
              <a:cs typeface="IranNastaliq" pitchFamily="18" charset="0"/>
            </a:endParaRPr>
          </a:p>
          <a:p>
            <a:pPr algn="ctr">
              <a:defRPr/>
            </a:pPr>
            <a:r>
              <a:rPr lang="fa-I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واحدهاي </a:t>
            </a:r>
            <a:r>
              <a:rPr lang="fa-IR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5 و </a:t>
            </a:r>
            <a:r>
              <a:rPr lang="fa-I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9525" y="0"/>
            <a:ext cx="5324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0" y="71414"/>
            <a:ext cx="785814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41275" lvl="0" indent="0" algn="just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  <a:sym typeface="Wingdings"/>
              </a:rPr>
              <a:t> 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اهداف پروژه :</a:t>
            </a:r>
          </a:p>
          <a:p>
            <a:pPr marL="0" marR="574675" lvl="0" indent="0" algn="r" defTabSz="1001713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اجراي الزامات قانوني سازمان حفاظت محيط زيست مبني برنصب تجهيزات پايش لحظه </a:t>
            </a:r>
            <a:r>
              <a:rPr kumimoji="0" lang="fa-IR" sz="13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اي(بندب ماده192 برنامه پنجم توسعه)</a:t>
            </a:r>
            <a:endParaRPr kumimoji="0" lang="en-US" sz="13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اجراي بند 3 تفاهم نامه سازمان محيط زيست و توانير مبني بر نصب تجهيزات پايش لحظه اي</a:t>
            </a: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ارتقاء سيستم های نظارتی محيط زيست </a:t>
            </a: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تشخيص زمانها و موقعيتهای بحرانی و هشدار اقدامات پيشگيرانه و حتی آلارم دهی به صورت اتوماتيک</a:t>
            </a: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تعيين روند تغييرات غلظت آلاينده ها</a:t>
            </a: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Lotus" pitchFamily="2" charset="-78"/>
              </a:rPr>
              <a:t>افزايش کارايی و اثر بخشی برنامه های کوتاه مدت و بلند مدت نظارتی محيط زيست </a:t>
            </a:r>
          </a:p>
          <a:p>
            <a:pPr marL="0" marR="0" lvl="0" indent="0" algn="r" defTabSz="914400" rtl="1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071934" y="2285992"/>
            <a:ext cx="4000528" cy="19288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630238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مدل تجهيز : </a:t>
            </a: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procal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 </a:t>
            </a:r>
          </a:p>
          <a:p>
            <a:pPr marL="0" marR="630238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كشور سازنده : انگليس</a:t>
            </a:r>
          </a:p>
          <a:p>
            <a:pPr marL="0" marR="630238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مورد تاييد استاندارد اروپا</a:t>
            </a:r>
          </a:p>
          <a:p>
            <a:pPr marL="0" marR="630238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نصب آنالايزر به روش </a:t>
            </a: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Insitu</a:t>
            </a: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" pitchFamily="34" charset="0"/>
              <a:cs typeface="B Nazanin" pitchFamily="2" charset="-78"/>
            </a:endParaRPr>
          </a:p>
          <a:p>
            <a:pPr marL="0" marR="630238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روش هاي انتقال و رويت داده ها : </a:t>
            </a: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" pitchFamily="34" charset="0"/>
              <a:cs typeface="B Nazanin" pitchFamily="2" charset="-78"/>
            </a:endParaRPr>
          </a:p>
          <a:p>
            <a:pPr marL="0" marR="14288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تحت وب به شبكه داخلي و اتاق فرمان به شكل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on line </a:t>
            </a:r>
            <a:r>
              <a:rPr kumimoji="0" lang="fa-I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 </a:t>
            </a:r>
            <a:r>
              <a:rPr kumimoji="0" lang="fa-IR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و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off line</a:t>
            </a:r>
          </a:p>
          <a:p>
            <a:pPr marL="0" marR="630238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B Nazanin" pitchFamily="2" charset="-78"/>
              </a:rPr>
              <a:t>دقت اندازه گيري دستگاه : 2درصدرنج اندازه گيري</a:t>
            </a: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" pitchFamily="34" charset="0"/>
              <a:cs typeface="B Nazanin" pitchFamily="2" charset="-78"/>
            </a:endParaRPr>
          </a:p>
          <a:p>
            <a:pPr marL="0" marR="58420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C:\Documents and Settings\sadeghi2\Desktop\auto_zero_cal_stack_measurement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328555"/>
            <a:ext cx="2914650" cy="1928826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42844" y="4874886"/>
          <a:ext cx="5454650" cy="1983114"/>
        </p:xfrm>
        <a:graphic>
          <a:graphicData uri="http://schemas.openxmlformats.org/drawingml/2006/table">
            <a:tbl>
              <a:tblPr rtl="1"/>
              <a:tblGrid>
                <a:gridCol w="518160"/>
                <a:gridCol w="928370"/>
                <a:gridCol w="1401445"/>
                <a:gridCol w="518160"/>
                <a:gridCol w="939800"/>
                <a:gridCol w="1148715"/>
              </a:tblGrid>
              <a:tr h="200026"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رديف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پارامتر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4EC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رنج اندازه گيري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4EC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رديف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4EC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پارامتر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4EC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رنج اندازه گيري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4EC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NO</a:t>
                      </a:r>
                      <a:r>
                        <a:rPr lang="en-US" sz="1400" b="1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X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0 – 800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ppm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5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6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CO</a:t>
                      </a:r>
                      <a:r>
                        <a:rPr lang="en-US" sz="1400" b="1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0 – 20 %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2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SO</a:t>
                      </a:r>
                      <a:r>
                        <a:rPr lang="en-US" sz="1400" b="1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0-100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ppm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(first range)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5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7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H</a:t>
                      </a:r>
                      <a:r>
                        <a:rPr lang="en-US" sz="1400" b="1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2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O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0 – 20 %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3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SO</a:t>
                      </a:r>
                      <a:r>
                        <a:rPr lang="en-US" sz="1400" b="1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0-2000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ppm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 (second range)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5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8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O</a:t>
                      </a:r>
                      <a:r>
                        <a:rPr lang="en-US" sz="1400" b="1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0 – 25 %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4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CO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0-200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ppm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(first range)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5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9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Suspense particles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0 – 600 mg/m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3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5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CO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0-1000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ppm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(second range)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5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10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Lotus"/>
                        </a:rPr>
                        <a:t>درصد تيرگي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Lotus"/>
                        </a:rPr>
                        <a:t>0 – 50 %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000100" y="4572008"/>
            <a:ext cx="361950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41275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Nazanin" pitchFamily="2" charset="-78"/>
              </a:rPr>
              <a:t>پارامترهاي دود تحت پايش لحظه اي و رنج اندازه گيري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857884" y="5000636"/>
            <a:ext cx="2000264" cy="1285884"/>
          </a:xfrm>
          <a:prstGeom prst="rect">
            <a:avLst/>
          </a:prstGeom>
          <a:solidFill>
            <a:srgbClr val="FFFFFF"/>
          </a:solidFill>
          <a:ln w="3175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2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Arial" pitchFamily="34" charset="0"/>
                <a:cs typeface="B Koodak" pitchFamily="2" charset="-78"/>
              </a:rPr>
              <a:t>* توجه </a:t>
            </a:r>
            <a:r>
              <a:rPr kumimoji="0" lang="fa-IR" sz="12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Calibri" pitchFamily="34" charset="0"/>
                <a:ea typeface="Arial" pitchFamily="34" charset="0"/>
                <a:cs typeface="B Koodak" pitchFamily="2" charset="-78"/>
              </a:rPr>
              <a:t>: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 Koodak" pitchFamily="2" charset="-78"/>
              </a:rPr>
              <a:t>ميزان پيشرفت پروژه 75% : اين پروژه در مرحله نصب تجهيزات مي باشد.</a:t>
            </a: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260</Words>
  <Application>Microsoft Office PowerPoint</Application>
  <PresentationFormat>On-screen Show (4:3)</PresentationFormat>
  <Paragraphs>59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ramin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sadeghi2</dc:creator>
  <cp:lastModifiedBy>sadeghi2</cp:lastModifiedBy>
  <cp:revision>13</cp:revision>
  <dcterms:created xsi:type="dcterms:W3CDTF">2016-08-16T05:07:04Z</dcterms:created>
  <dcterms:modified xsi:type="dcterms:W3CDTF">2016-08-21T05:34:44Z</dcterms:modified>
</cp:coreProperties>
</file>