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4" descr="C:\Documents and Settings\sadeghi2\Desktop\نمايشگاه 94\بروشور\بروشور\Untitled-1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15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6000760" y="1071546"/>
            <a:ext cx="2928958" cy="46434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پروژه خريد و نصب  تجهيزات اندازه گيري آنلاين پارامترهاي پساب بر روي خروجي نهايي نيروگاه اول و دوم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9525" y="0"/>
            <a:ext cx="532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2928926" y="214290"/>
            <a:ext cx="5072098" cy="257176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cs typeface="B Nazanin" pitchFamily="2" charset="-78"/>
                <a:sym typeface="Wingdings"/>
              </a:rPr>
              <a:t>      </a:t>
            </a:r>
            <a:r>
              <a:rPr kumimoji="0" lang="fa-I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cs typeface="B Nazanin" pitchFamily="2" charset="-78"/>
                <a:sym typeface="Wingdings"/>
              </a:rPr>
              <a:t> </a:t>
            </a:r>
            <a:r>
              <a:rPr kumimoji="0" lang="fa-I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cs typeface="B Nazanin" pitchFamily="2" charset="-78"/>
              </a:rPr>
              <a:t>اهداف پروژه :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cs typeface="B Nazanin" pitchFamily="2" charset="-78"/>
            </a:endParaRPr>
          </a:p>
          <a:p>
            <a:pPr marL="84138" marR="0" lvl="0" indent="-73025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Lotus" pitchFamily="2" charset="-78"/>
              </a:rPr>
              <a:t>اجراي الزامات قانوني سازمان حفاظت محيط زيست مبني بر نصب تجهيزات پايش لحظه اي ( بند ب ماده 192 برنامه پنجم توسعه)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84138" marR="0" lvl="0" indent="-73025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Lotus" pitchFamily="2" charset="-78"/>
              </a:rPr>
              <a:t>اجراي بند 3 تفاهم نامه سازمان محيط زيست و توانير مبني بر نصب تجهيزات پايش لحظه اي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84138" marR="0" lvl="0" indent="-73025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Lotus" pitchFamily="2" charset="-78"/>
              </a:rPr>
              <a:t>ارتقاء سيستم های نظارتی محيط زيست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84138" marR="0" lvl="0" indent="-73025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Lotus" pitchFamily="2" charset="-78"/>
              </a:rPr>
              <a:t>تشخيص زمانها و موقعيتهای بحرانی و هشدار اقدامات پيشگيرانه و حتی آلارم دهی به صورت اتوماتيک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84138" marR="0" lvl="0" indent="-73025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Lotus" pitchFamily="2" charset="-78"/>
              </a:rPr>
              <a:t>تعيين روند تغييرات غلظت آلاينده ها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84138" marR="0" lvl="0" indent="-73025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Lotus" pitchFamily="2" charset="-78"/>
              </a:rPr>
              <a:t>افزايش کارايی و اثر بخشی برنامه های کوتاه مدت و بلند مدت نظارتی محيط زيست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342900" marR="0" lvl="0" indent="-342900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  <a:p>
            <a:pPr marL="342900" marR="0" lvl="0" indent="-342900" algn="just" defTabSz="914400" rtl="1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CA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B Lotus" pitchFamily="2" charset="-78"/>
            </a:endParaRPr>
          </a:p>
        </p:txBody>
      </p:sp>
      <p:pic>
        <p:nvPicPr>
          <p:cNvPr id="8" name="Picture 7" descr="image07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/>
          <a:stretch>
            <a:fillRect/>
          </a:stretch>
        </p:blipFill>
        <p:spPr bwMode="auto">
          <a:xfrm>
            <a:off x="285720" y="2643182"/>
            <a:ext cx="2686353" cy="3620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Down Arrow Callout 8"/>
          <p:cNvSpPr/>
          <p:nvPr/>
        </p:nvSpPr>
        <p:spPr bwMode="auto">
          <a:xfrm>
            <a:off x="428596" y="1142984"/>
            <a:ext cx="2357422" cy="1571636"/>
          </a:xfrm>
          <a:prstGeom prst="downArrowCallout">
            <a:avLst>
              <a:gd name="adj1" fmla="val 16335"/>
              <a:gd name="adj2" fmla="val 25000"/>
              <a:gd name="adj3" fmla="val 25000"/>
              <a:gd name="adj4" fmla="val 71432"/>
            </a:avLst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/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defRPr/>
            </a:pPr>
            <a:r>
              <a:rPr lang="fa-IR" sz="1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B Nazanin" pitchFamily="2" charset="-78"/>
              </a:rPr>
              <a:t>اولين نيروگاه مجهز به آنالايزرهاي آنلاين پساب در سطح توانير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857620" y="3143248"/>
            <a:ext cx="3929090" cy="29289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20638" lvl="0" indent="0" algn="r" defTabSz="914400" rtl="1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مدل تجهيز :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Tethys – UV 400 </a:t>
            </a:r>
          </a:p>
          <a:p>
            <a:pPr marL="0" marR="20638" lvl="0" indent="0" algn="r" defTabSz="914400" rtl="1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كشور سازنده : فرانسه</a:t>
            </a:r>
          </a:p>
          <a:p>
            <a:pPr marL="0" marR="20638" lvl="0" indent="0" algn="r" defTabSz="914400" rtl="1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مورد تاييد استاندارد اروپا</a:t>
            </a:r>
          </a:p>
          <a:p>
            <a:pPr marL="0" marR="20638" lvl="0" indent="0" algn="r" defTabSz="914400" rtl="1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نصب آنالايزر به روش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Extraction </a:t>
            </a:r>
          </a:p>
          <a:p>
            <a:pPr marL="0" marR="20638" lvl="0" indent="0" algn="r" defTabSz="914400" rtl="1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روش هاي انتقال و رويت داده ها :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 Nazanin" pitchFamily="2" charset="-78"/>
            </a:endParaRPr>
          </a:p>
          <a:p>
            <a:pPr marL="0" marR="584200" lvl="0" indent="0" algn="r" defTabSz="2184400" rtl="1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1</a:t>
            </a: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. قابليت اتصال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USB</a:t>
            </a: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 و انتقال وذخيره اتوماتيك داده ها </a:t>
            </a: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بصورت </a:t>
            </a: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فايل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TXT </a:t>
            </a:r>
          </a:p>
          <a:p>
            <a:pPr marL="0" marR="584200" lvl="0" indent="0" algn="r" defTabSz="914400" rtl="1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2. قابليت اتصال لب تاپ يا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PC </a:t>
            </a:r>
          </a:p>
          <a:p>
            <a:pPr marL="0" marR="584200" lvl="0" indent="0" algn="r" defTabSz="914400" rtl="1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3. انتقال آنلاين اطلاعات با استفاده ازمودم‌های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GPRS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 </a:t>
            </a:r>
          </a:p>
          <a:p>
            <a:pPr marL="0" marR="0" lvl="0" indent="0" algn="r" defTabSz="914400" rtl="1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214425" y="-1071576"/>
            <a:ext cx="6715149" cy="914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14810" y="1142984"/>
          <a:ext cx="4842836" cy="4063998"/>
        </p:xfrm>
        <a:graphic>
          <a:graphicData uri="http://schemas.openxmlformats.org/drawingml/2006/table">
            <a:tbl>
              <a:tblPr rtl="1"/>
              <a:tblGrid>
                <a:gridCol w="365824"/>
                <a:gridCol w="921053"/>
                <a:gridCol w="875596"/>
                <a:gridCol w="718660"/>
                <a:gridCol w="736518"/>
                <a:gridCol w="1225185"/>
              </a:tblGrid>
              <a:tr h="3804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Times New Roman"/>
                          <a:ea typeface="Times New Roman"/>
                          <a:cs typeface="B Nazanin"/>
                        </a:rPr>
                        <a:t>رديف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پارامتر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Times New Roman"/>
                          <a:ea typeface="Times New Roman"/>
                          <a:cs typeface="B Nazanin"/>
                        </a:rPr>
                        <a:t>محدوده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Times New Roman"/>
                          <a:ea typeface="Times New Roman"/>
                          <a:cs typeface="B Nazanin"/>
                        </a:rPr>
                        <a:t>اندازه گيري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واحد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اندازه گيري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تعداد مجموع سنسورها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روش آناليز آنلاين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</a:tr>
              <a:tr h="4345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روغن و چربي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(oil &amp; grease)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0 . . 20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Ppm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2 set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فلورسانس نور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UV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8117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3306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PH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B Nazanin"/>
                        </a:rPr>
                        <a:t>0 . . 14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2 set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با استفاده از الكترود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8117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</a:tr>
              <a:tr h="3306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EC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1000 . . 10000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μs/cm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2 set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با استفاده از الكترود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8117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3306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4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</a:rPr>
                        <a:t>‍‍‍‍</a:t>
                      </a: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 كدورت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0 . . 150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NTU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2 set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نفلومتري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8117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</a:tr>
              <a:tr h="3804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Times New Roman"/>
                          <a:ea typeface="Times New Roman"/>
                          <a:cs typeface="B Nazanin"/>
                        </a:rPr>
                        <a:t>5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COD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0 . . 200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ppm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2 set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تابش نور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UV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(طول موج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 nm</a:t>
                      </a: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254)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380435">
                <a:tc>
                  <a:txBody>
                    <a:bodyPr/>
                    <a:lstStyle/>
                    <a:p>
                      <a:pPr algn="ctr"/>
                      <a:r>
                        <a:rPr lang="fa-IR" sz="10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6</a:t>
                      </a:r>
                      <a:endParaRPr lang="fa-IR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tempreture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با استفاده از الكترود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PH</a:t>
                      </a: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متر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</a:tr>
              <a:tr h="380435">
                <a:tc>
                  <a:txBody>
                    <a:bodyPr/>
                    <a:lstStyle/>
                    <a:p>
                      <a:pPr algn="ctr"/>
                      <a:r>
                        <a:rPr lang="fa-IR" sz="10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7</a:t>
                      </a:r>
                      <a:endParaRPr lang="fa-IR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BOD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به روش محاسباتي با استفاده از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COD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380435">
                <a:tc>
                  <a:txBody>
                    <a:bodyPr/>
                    <a:lstStyle/>
                    <a:p>
                      <a:pPr algn="ctr"/>
                      <a:r>
                        <a:rPr lang="fa-IR" sz="10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8</a:t>
                      </a:r>
                      <a:endParaRPr lang="fa-IR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TOC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به روش محاسباتي با استفاده از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COD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algn="ctr"/>
                      <a:r>
                        <a:rPr lang="fa-IR" sz="10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9</a:t>
                      </a:r>
                      <a:endParaRPr lang="fa-IR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TDS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7927" marR="77927" marT="38963" marB="38963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به روش محاسباتي با استفاده از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EC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10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B Nazanin"/>
                        </a:rPr>
                        <a:t>TSS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7927" marR="77927" marT="38963" marB="38963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Times New Roman"/>
                          <a:ea typeface="Times New Roman"/>
                          <a:cs typeface="B Nazanin"/>
                        </a:rPr>
                        <a:t>-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Times New Roman"/>
                          <a:ea typeface="Times New Roman"/>
                          <a:cs typeface="B Nazanin"/>
                        </a:rPr>
                        <a:t>به روش محاسباتي بااستفاده ازكدورت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58445" marR="58445" marT="920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7" descr="G:\طرح\5-6-92\IMG_865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85926"/>
            <a:ext cx="4000528" cy="26479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4857752" y="642918"/>
            <a:ext cx="3863557" cy="3231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1500" b="1" dirty="0">
                <a:cs typeface="B Nazanin" pitchFamily="2" charset="-78"/>
              </a:rPr>
              <a:t>پارامترهای پساب تحت پايش لحظه اي و رنج اندازه گيري</a:t>
            </a:r>
            <a:endParaRPr lang="fa-IR" sz="1500" dirty="0">
              <a:cs typeface="B Nazanin" pitchFamily="2" charset="-78"/>
            </a:endParaRPr>
          </a:p>
        </p:txBody>
      </p:sp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71472" y="4514860"/>
            <a:ext cx="2857520" cy="342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تصويرنصب 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آنالايزرهاي </a:t>
            </a:r>
            <a:r>
              <a:rPr lang="fa-IR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B Nazanin" pitchFamily="2" charset="-78"/>
              </a:rPr>
              <a:t>آنلاين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 پساب</a:t>
            </a:r>
            <a:endParaRPr kumimoji="0" lang="fa-I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334</Words>
  <Application>Microsoft Office PowerPoint</Application>
  <PresentationFormat>On-screen Show (4:3)</PresentationFormat>
  <Paragraphs>88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ramin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sadeghi2</dc:creator>
  <cp:lastModifiedBy>sadeghi2</cp:lastModifiedBy>
  <cp:revision>6</cp:revision>
  <dcterms:created xsi:type="dcterms:W3CDTF">2016-08-16T05:07:04Z</dcterms:created>
  <dcterms:modified xsi:type="dcterms:W3CDTF">2016-08-21T05:39:37Z</dcterms:modified>
</cp:coreProperties>
</file>